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67" r:id="rId3"/>
  </p:sldMasterIdLst>
  <p:notesMasterIdLst>
    <p:notesMasterId r:id="rId5"/>
  </p:notesMasterIdLst>
  <p:handoutMasterIdLst>
    <p:handoutMasterId r:id="rId6"/>
  </p:handoutMasterIdLst>
  <p:sldIdLst>
    <p:sldId id="2596" r:id="rId4"/>
  </p:sldIdLst>
  <p:sldSz cx="9144000" cy="6858000" type="screen4x3"/>
  <p:notesSz cx="7023100" cy="93091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03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 userDrawn="1">
          <p15:clr>
            <a:srgbClr val="A4A3A4"/>
          </p15:clr>
        </p15:guide>
        <p15:guide id="2" pos="221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386"/>
    <a:srgbClr val="55BAB7"/>
    <a:srgbClr val="00385E"/>
    <a:srgbClr val="C4E3E1"/>
    <a:srgbClr val="C0D1E2"/>
    <a:srgbClr val="008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82" autoAdjust="0"/>
    <p:restoredTop sz="93784" autoAdjust="0"/>
  </p:normalViewPr>
  <p:slideViewPr>
    <p:cSldViewPr snapToGrid="0" snapToObjects="1">
      <p:cViewPr varScale="1">
        <p:scale>
          <a:sx n="104" d="100"/>
          <a:sy n="104" d="100"/>
        </p:scale>
        <p:origin x="1680" y="102"/>
      </p:cViewPr>
      <p:guideLst>
        <p:guide orient="horz" pos="403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>
      <p:cViewPr varScale="1">
        <p:scale>
          <a:sx n="78" d="100"/>
          <a:sy n="78" d="100"/>
        </p:scale>
        <p:origin x="-2034" y="-102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3979" cy="465773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7531" y="0"/>
            <a:ext cx="3043979" cy="465773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A93900B-E395-43E7-8304-29909643870B}" type="datetimeFigureOut">
              <a:rPr lang="en-US"/>
              <a:pPr>
                <a:defRPr/>
              </a:pPr>
              <a:t>4/27/2026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41738"/>
            <a:ext cx="3043979" cy="465773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7531" y="8841738"/>
            <a:ext cx="3043979" cy="465773"/>
          </a:xfrm>
          <a:prstGeom prst="rect">
            <a:avLst/>
          </a:prstGeom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99E6681-5ED2-4276-ADE9-96EBF7D373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12685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3979" cy="465773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7531" y="0"/>
            <a:ext cx="3043979" cy="465773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16DEC4A-A848-423D-B6D0-8A125B2D4CA1}" type="datetimeFigureOut">
              <a:rPr lang="en-US"/>
              <a:pPr>
                <a:defRPr/>
              </a:pPr>
              <a:t>4/27/2026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7" tIns="45789" rIns="91577" bIns="457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946" y="4422459"/>
            <a:ext cx="5617208" cy="4188778"/>
          </a:xfrm>
          <a:prstGeom prst="rect">
            <a:avLst/>
          </a:prstGeom>
        </p:spPr>
        <p:txBody>
          <a:bodyPr vert="horz" lIns="91577" tIns="45789" rIns="91577" bIns="4578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41738"/>
            <a:ext cx="3043979" cy="465773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7531" y="8841738"/>
            <a:ext cx="3043979" cy="465773"/>
          </a:xfrm>
          <a:prstGeom prst="rect">
            <a:avLst/>
          </a:prstGeom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B56BE11-F7D4-4A51-97C7-9E59A26F3B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74253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4064" indent="-286179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4715" indent="-22894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2600" indent="-22894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60486" indent="-22894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8372" indent="-228943" defTabSz="4578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6258" indent="-228943" defTabSz="4578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34144" indent="-228943" defTabSz="4578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92029" indent="-228943" defTabSz="45788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4AE44D9-16B7-444D-AA66-52C3E69C02E8}" type="slidenum">
              <a:rPr lang="en-US" altLang="en-US" smtClean="0">
                <a:latin typeface="Calibri" panose="020F0502020204030204" pitchFamily="34" charset="0"/>
              </a:rPr>
              <a:pPr/>
              <a:t>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40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091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94754E99-A0E5-4899-94D8-C73D0E406896}" type="slidenum">
              <a:rPr lang="en-US" altLang="en-US" sz="1200" smtClean="0"/>
              <a:pPr algn="r" eaLnBrk="1" hangingPunct="1">
                <a:defRPr/>
              </a:pPr>
              <a:t>‹#›</a:t>
            </a:fld>
            <a:endParaRPr lang="en-US" altLang="en-US" sz="120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492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6"/>
          <p:cNvSpPr txBox="1">
            <a:spLocks/>
          </p:cNvSpPr>
          <p:nvPr userDrawn="1"/>
        </p:nvSpPr>
        <p:spPr>
          <a:xfrm>
            <a:off x="6705600" y="6202363"/>
            <a:ext cx="2133600" cy="182562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F7754F16-BD6A-4448-A728-D47AE01157D9}" type="slidenum">
              <a:rPr lang="en-US" altLang="en-US" sz="1200" smtClean="0"/>
              <a:pPr algn="r" eaLnBrk="1" hangingPunct="1">
                <a:defRPr/>
              </a:pPr>
              <a:t>‹#›</a:t>
            </a:fld>
            <a:endParaRPr lang="en-US" altLang="en-US" sz="120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79663" y="179143"/>
            <a:ext cx="8458200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392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-168275"/>
            <a:ext cx="9144000" cy="721677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2" name="Picture 11"/>
          <p:cNvPicPr>
            <a:picLocks/>
          </p:cNvPicPr>
          <p:nvPr userDrawn="1"/>
        </p:nvPicPr>
        <p:blipFill rotWithShape="1">
          <a:blip r:embed="rId5"/>
          <a:srcRect t="-1" b="46868"/>
          <a:stretch/>
        </p:blipFill>
        <p:spPr>
          <a:xfrm>
            <a:off x="214884" y="0"/>
            <a:ext cx="8714232" cy="6858000"/>
          </a:xfrm>
          <a:prstGeom prst="rect">
            <a:avLst/>
          </a:prstGeom>
          <a:effectLst>
            <a:reflection stA="58000" endPos="1000" dir="5400000" sy="-100000" algn="bl" rotWithShape="0"/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975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975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Hello I'm a slide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975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58EF099-2B0E-49FB-A308-8F2246FAE5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4274" r:id="rId1"/>
    <p:sldLayoutId id="2147494275" r:id="rId2"/>
    <p:sldLayoutId id="2147494276" r:id="rId3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79662" y="606603"/>
            <a:ext cx="8610227" cy="5609261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US" sz="2400" b="0" dirty="0"/>
              <a:t>RMS Unanimously Approved RMGRR184 (related to NPRR1264)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b="0" dirty="0"/>
              <a:t>Appointed TDTMS as the responsible retail WG for any actions related to Market Participant Service Portal Updates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b="0" dirty="0"/>
              <a:t>Texas Market Test Plan (TMTP) discussions continue regarding inclusion in Nodal Protocols vs. Retail Market Guide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b="0" dirty="0"/>
              <a:t>Load Profile Guide revisions continue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b="0" dirty="0"/>
              <a:t>May 5</a:t>
            </a:r>
            <a:r>
              <a:rPr lang="en-US" sz="2400" b="0" baseline="30000" dirty="0"/>
              <a:t>th</a:t>
            </a:r>
            <a:r>
              <a:rPr lang="en-US" sz="2400" b="0" dirty="0"/>
              <a:t> TXSET/LP is in-person to collaborate on Load Profile Guide revisions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BC1C09-36B7-4C30-B6FB-D43041D1D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2" y="237792"/>
            <a:ext cx="8531225" cy="535232"/>
          </a:xfrm>
        </p:spPr>
        <p:txBody>
          <a:bodyPr/>
          <a:lstStyle/>
          <a:p>
            <a:r>
              <a:rPr lang="en-US" sz="3200" dirty="0"/>
              <a:t>RMS Update to TAC April 29, 2026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90775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ERCOT">
      <a:dk1>
        <a:sysClr val="windowText" lastClr="000000"/>
      </a:dk1>
      <a:lt1>
        <a:sysClr val="window" lastClr="FFFFFF"/>
      </a:lt1>
      <a:dk2>
        <a:srgbClr val="00385E"/>
      </a:dk2>
      <a:lt2>
        <a:srgbClr val="EEECE1"/>
      </a:lt2>
      <a:accent1>
        <a:srgbClr val="008373"/>
      </a:accent1>
      <a:accent2>
        <a:srgbClr val="1B5026"/>
      </a:accent2>
      <a:accent3>
        <a:srgbClr val="0F1423"/>
      </a:accent3>
      <a:accent4>
        <a:srgbClr val="400E22"/>
      </a:accent4>
      <a:accent5>
        <a:srgbClr val="E5E5E2"/>
      </a:accent5>
      <a:accent6>
        <a:srgbClr val="86878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EB6C32BA7893B4D8D08DA703C6B8599" ma:contentTypeVersion="0" ma:contentTypeDescription="Create a new document." ma:contentTypeScope="" ma:versionID="438847a72b75665982a8a359f97ca60b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429eac13a7923d6b47fc28e8f4096b10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3AD6A9D-E05D-44AF-B5F9-103C86E8102F}">
  <ds:schemaRefs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purl.org/dc/dcmitype/"/>
    <ds:schemaRef ds:uri="http://purl.org/dc/elements/1.1/"/>
    <ds:schemaRef ds:uri="http://schemas.microsoft.com/office/2006/documentManagement/types"/>
    <ds:schemaRef ds:uri="c34af464-7aa1-4edd-9be4-83dffc1cb926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6C9659B9-8752-4DC3-8CFE-950F74D5E7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16196</TotalTime>
  <Words>74</Words>
  <Application>Microsoft Office PowerPoint</Application>
  <PresentationFormat>On-screen Show (4:3)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Custom Design</vt:lpstr>
      <vt:lpstr>RMS Update to TAC April 29, 2026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Schatz, John</cp:lastModifiedBy>
  <cp:revision>943</cp:revision>
  <cp:lastPrinted>2023-09-19T20:21:51Z</cp:lastPrinted>
  <dcterms:created xsi:type="dcterms:W3CDTF">2010-04-12T23:12:02Z</dcterms:created>
  <dcterms:modified xsi:type="dcterms:W3CDTF">2026-04-27T18:10:40Z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0x0101000EB6C32BA7893B4D8D08DA703C6B8599</vt:lpwstr>
  </property>
  <property fmtid="{D5CDD505-2E9C-101B-9397-08002B2CF9AE}" pid="3" name="MSIP_Label_7084cbda-52b8-46fb-a7b7-cb5bd465ed85_Enabled">
    <vt:lpwstr>true</vt:lpwstr>
  </property>
  <property fmtid="{D5CDD505-2E9C-101B-9397-08002B2CF9AE}" pid="4" name="MSIP_Label_7084cbda-52b8-46fb-a7b7-cb5bd465ed85_SetDate">
    <vt:lpwstr>2023-07-14T17:21:52Z</vt:lpwstr>
  </property>
  <property fmtid="{D5CDD505-2E9C-101B-9397-08002B2CF9AE}" pid="5" name="MSIP_Label_7084cbda-52b8-46fb-a7b7-cb5bd465ed85_Method">
    <vt:lpwstr>Standard</vt:lpwstr>
  </property>
  <property fmtid="{D5CDD505-2E9C-101B-9397-08002B2CF9AE}" pid="6" name="MSIP_Label_7084cbda-52b8-46fb-a7b7-cb5bd465ed85_Name">
    <vt:lpwstr>Internal</vt:lpwstr>
  </property>
  <property fmtid="{D5CDD505-2E9C-101B-9397-08002B2CF9AE}" pid="7" name="MSIP_Label_7084cbda-52b8-46fb-a7b7-cb5bd465ed85_SiteId">
    <vt:lpwstr>0afb747d-bff7-4596-a9fc-950ef9e0ec45</vt:lpwstr>
  </property>
  <property fmtid="{D5CDD505-2E9C-101B-9397-08002B2CF9AE}" pid="8" name="MSIP_Label_7084cbda-52b8-46fb-a7b7-cb5bd465ed85_ActionId">
    <vt:lpwstr>d8e5c145-1c97-4dfa-ac29-6cd666e16cb8</vt:lpwstr>
  </property>
  <property fmtid="{D5CDD505-2E9C-101B-9397-08002B2CF9AE}" pid="9" name="MSIP_Label_7084cbda-52b8-46fb-a7b7-cb5bd465ed85_ContentBits">
    <vt:lpwstr>0</vt:lpwstr>
  </property>
</Properties>
</file>